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8" r:id="rId3"/>
    <p:sldId id="257"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646FB4E-7731-4E90-B0C2-B293D5BA33A0}" type="datetimeFigureOut">
              <a:rPr lang="en-US" smtClean="0"/>
              <a:t>4/30/2017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9E4ED-1DEC-4E46-8532-E16F7E6E6D9F}" type="slidenum">
              <a:rPr lang="en-US" smtClean="0"/>
              <a:t>‹#›</a:t>
            </a:fld>
            <a:endParaRPr lang="en-US"/>
          </a:p>
        </p:txBody>
      </p:sp>
    </p:spTree>
    <p:extLst>
      <p:ext uri="{BB962C8B-B14F-4D97-AF65-F5344CB8AC3E}">
        <p14:creationId xmlns:p14="http://schemas.microsoft.com/office/powerpoint/2010/main" val="3924169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46FB4E-7731-4E90-B0C2-B293D5BA33A0}" type="datetimeFigureOut">
              <a:rPr lang="en-US" smtClean="0"/>
              <a:t>4/30/2017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9E4ED-1DEC-4E46-8532-E16F7E6E6D9F}" type="slidenum">
              <a:rPr lang="en-US" smtClean="0"/>
              <a:t>‹#›</a:t>
            </a:fld>
            <a:endParaRPr lang="en-US"/>
          </a:p>
        </p:txBody>
      </p:sp>
    </p:spTree>
    <p:extLst>
      <p:ext uri="{BB962C8B-B14F-4D97-AF65-F5344CB8AC3E}">
        <p14:creationId xmlns:p14="http://schemas.microsoft.com/office/powerpoint/2010/main" val="3281346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46FB4E-7731-4E90-B0C2-B293D5BA33A0}" type="datetimeFigureOut">
              <a:rPr lang="en-US" smtClean="0"/>
              <a:t>4/30/2017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9E4ED-1DEC-4E46-8532-E16F7E6E6D9F}" type="slidenum">
              <a:rPr lang="en-US" smtClean="0"/>
              <a:t>‹#›</a:t>
            </a:fld>
            <a:endParaRPr lang="en-US"/>
          </a:p>
        </p:txBody>
      </p:sp>
    </p:spTree>
    <p:extLst>
      <p:ext uri="{BB962C8B-B14F-4D97-AF65-F5344CB8AC3E}">
        <p14:creationId xmlns:p14="http://schemas.microsoft.com/office/powerpoint/2010/main" val="628432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46FB4E-7731-4E90-B0C2-B293D5BA33A0}" type="datetimeFigureOut">
              <a:rPr lang="en-US" smtClean="0"/>
              <a:t>4/30/2017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9E4ED-1DEC-4E46-8532-E16F7E6E6D9F}" type="slidenum">
              <a:rPr lang="en-US" smtClean="0"/>
              <a:t>‹#›</a:t>
            </a:fld>
            <a:endParaRPr lang="en-US"/>
          </a:p>
        </p:txBody>
      </p:sp>
    </p:spTree>
    <p:extLst>
      <p:ext uri="{BB962C8B-B14F-4D97-AF65-F5344CB8AC3E}">
        <p14:creationId xmlns:p14="http://schemas.microsoft.com/office/powerpoint/2010/main" val="2637208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646FB4E-7731-4E90-B0C2-B293D5BA33A0}" type="datetimeFigureOut">
              <a:rPr lang="en-US" smtClean="0"/>
              <a:t>4/30/2017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9E4ED-1DEC-4E46-8532-E16F7E6E6D9F}" type="slidenum">
              <a:rPr lang="en-US" smtClean="0"/>
              <a:t>‹#›</a:t>
            </a:fld>
            <a:endParaRPr lang="en-US"/>
          </a:p>
        </p:txBody>
      </p:sp>
    </p:spTree>
    <p:extLst>
      <p:ext uri="{BB962C8B-B14F-4D97-AF65-F5344CB8AC3E}">
        <p14:creationId xmlns:p14="http://schemas.microsoft.com/office/powerpoint/2010/main" val="1748804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646FB4E-7731-4E90-B0C2-B293D5BA33A0}" type="datetimeFigureOut">
              <a:rPr lang="en-US" smtClean="0"/>
              <a:t>4/30/2017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B9E4ED-1DEC-4E46-8532-E16F7E6E6D9F}" type="slidenum">
              <a:rPr lang="en-US" smtClean="0"/>
              <a:t>‹#›</a:t>
            </a:fld>
            <a:endParaRPr lang="en-US"/>
          </a:p>
        </p:txBody>
      </p:sp>
    </p:spTree>
    <p:extLst>
      <p:ext uri="{BB962C8B-B14F-4D97-AF65-F5344CB8AC3E}">
        <p14:creationId xmlns:p14="http://schemas.microsoft.com/office/powerpoint/2010/main" val="2762338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646FB4E-7731-4E90-B0C2-B293D5BA33A0}" type="datetimeFigureOut">
              <a:rPr lang="en-US" smtClean="0"/>
              <a:t>4/30/2017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B9E4ED-1DEC-4E46-8532-E16F7E6E6D9F}" type="slidenum">
              <a:rPr lang="en-US" smtClean="0"/>
              <a:t>‹#›</a:t>
            </a:fld>
            <a:endParaRPr lang="en-US"/>
          </a:p>
        </p:txBody>
      </p:sp>
    </p:spTree>
    <p:extLst>
      <p:ext uri="{BB962C8B-B14F-4D97-AF65-F5344CB8AC3E}">
        <p14:creationId xmlns:p14="http://schemas.microsoft.com/office/powerpoint/2010/main" val="290488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646FB4E-7731-4E90-B0C2-B293D5BA33A0}" type="datetimeFigureOut">
              <a:rPr lang="en-US" smtClean="0"/>
              <a:t>4/30/2017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B9E4ED-1DEC-4E46-8532-E16F7E6E6D9F}" type="slidenum">
              <a:rPr lang="en-US" smtClean="0"/>
              <a:t>‹#›</a:t>
            </a:fld>
            <a:endParaRPr lang="en-US"/>
          </a:p>
        </p:txBody>
      </p:sp>
    </p:spTree>
    <p:extLst>
      <p:ext uri="{BB962C8B-B14F-4D97-AF65-F5344CB8AC3E}">
        <p14:creationId xmlns:p14="http://schemas.microsoft.com/office/powerpoint/2010/main" val="1654589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46FB4E-7731-4E90-B0C2-B293D5BA33A0}" type="datetimeFigureOut">
              <a:rPr lang="en-US" smtClean="0"/>
              <a:t>4/30/2017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B9E4ED-1DEC-4E46-8532-E16F7E6E6D9F}" type="slidenum">
              <a:rPr lang="en-US" smtClean="0"/>
              <a:t>‹#›</a:t>
            </a:fld>
            <a:endParaRPr lang="en-US"/>
          </a:p>
        </p:txBody>
      </p:sp>
    </p:spTree>
    <p:extLst>
      <p:ext uri="{BB962C8B-B14F-4D97-AF65-F5344CB8AC3E}">
        <p14:creationId xmlns:p14="http://schemas.microsoft.com/office/powerpoint/2010/main" val="2702522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646FB4E-7731-4E90-B0C2-B293D5BA33A0}" type="datetimeFigureOut">
              <a:rPr lang="en-US" smtClean="0"/>
              <a:t>4/30/2017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B9E4ED-1DEC-4E46-8532-E16F7E6E6D9F}" type="slidenum">
              <a:rPr lang="en-US" smtClean="0"/>
              <a:t>‹#›</a:t>
            </a:fld>
            <a:endParaRPr lang="en-US"/>
          </a:p>
        </p:txBody>
      </p:sp>
    </p:spTree>
    <p:extLst>
      <p:ext uri="{BB962C8B-B14F-4D97-AF65-F5344CB8AC3E}">
        <p14:creationId xmlns:p14="http://schemas.microsoft.com/office/powerpoint/2010/main" val="2723002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646FB4E-7731-4E90-B0C2-B293D5BA33A0}" type="datetimeFigureOut">
              <a:rPr lang="en-US" smtClean="0"/>
              <a:t>4/30/2017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B9E4ED-1DEC-4E46-8532-E16F7E6E6D9F}" type="slidenum">
              <a:rPr lang="en-US" smtClean="0"/>
              <a:t>‹#›</a:t>
            </a:fld>
            <a:endParaRPr lang="en-US"/>
          </a:p>
        </p:txBody>
      </p:sp>
    </p:spTree>
    <p:extLst>
      <p:ext uri="{BB962C8B-B14F-4D97-AF65-F5344CB8AC3E}">
        <p14:creationId xmlns:p14="http://schemas.microsoft.com/office/powerpoint/2010/main" val="4201582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46FB4E-7731-4E90-B0C2-B293D5BA33A0}" type="datetimeFigureOut">
              <a:rPr lang="en-US" smtClean="0"/>
              <a:t>4/30/2017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B9E4ED-1DEC-4E46-8532-E16F7E6E6D9F}" type="slidenum">
              <a:rPr lang="en-US" smtClean="0"/>
              <a:t>‹#›</a:t>
            </a:fld>
            <a:endParaRPr lang="en-US"/>
          </a:p>
        </p:txBody>
      </p:sp>
    </p:spTree>
    <p:extLst>
      <p:ext uri="{BB962C8B-B14F-4D97-AF65-F5344CB8AC3E}">
        <p14:creationId xmlns:p14="http://schemas.microsoft.com/office/powerpoint/2010/main" val="2713324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Introduction</a:t>
            </a:r>
            <a:br>
              <a:rPr lang="en-US" b="1" dirty="0"/>
            </a:br>
            <a:endParaRPr lang="en-US" b="1" dirty="0"/>
          </a:p>
        </p:txBody>
      </p:sp>
      <p:sp>
        <p:nvSpPr>
          <p:cNvPr id="3" name="Content Placeholder 2"/>
          <p:cNvSpPr>
            <a:spLocks noGrp="1"/>
          </p:cNvSpPr>
          <p:nvPr>
            <p:ph idx="1"/>
          </p:nvPr>
        </p:nvSpPr>
        <p:spPr/>
        <p:txBody>
          <a:bodyPr>
            <a:normAutofit/>
          </a:bodyPr>
          <a:lstStyle/>
          <a:p>
            <a:r>
              <a:rPr lang="en-US" dirty="0"/>
              <a:t> It is clear that crucial information is usually lost in the process of handoffs between nurses and other medical personnel.  According to research studies on handoffs, ineffective communication is one of the factor that led to error in medical institution. </a:t>
            </a:r>
          </a:p>
        </p:txBody>
      </p:sp>
    </p:spTree>
    <p:extLst>
      <p:ext uri="{BB962C8B-B14F-4D97-AF65-F5344CB8AC3E}">
        <p14:creationId xmlns:p14="http://schemas.microsoft.com/office/powerpoint/2010/main" val="167836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fontScale="85000" lnSpcReduction="20000"/>
          </a:bodyPr>
          <a:lstStyle/>
          <a:p>
            <a:pPr marL="0" indent="0">
              <a:buNone/>
            </a:pPr>
            <a:r>
              <a:rPr lang="en-US" dirty="0"/>
              <a:t>.</a:t>
            </a:r>
          </a:p>
          <a:p>
            <a:r>
              <a:rPr lang="en-US" dirty="0"/>
              <a:t>PICOT</a:t>
            </a:r>
          </a:p>
          <a:p>
            <a:r>
              <a:rPr lang="en-US" dirty="0"/>
              <a:t>     Are intra-hospital transfer patients at risk for complications when there are handoff communication failures compared to patients that have effective intra-hospital transfers and thorough handoff communication that results in seamless continuity of care during their hospital stay?</a:t>
            </a:r>
          </a:p>
          <a:p>
            <a:r>
              <a:rPr lang="en-US" dirty="0"/>
              <a:t>(P)  Intra-hospital transfer patients with hand-off communication failures</a:t>
            </a:r>
          </a:p>
          <a:p>
            <a:r>
              <a:rPr lang="en-US" dirty="0"/>
              <a:t>(I) Risk for complications</a:t>
            </a:r>
          </a:p>
          <a:p>
            <a:r>
              <a:rPr lang="en-US" dirty="0"/>
              <a:t>(C) Compared to patients that have effective intra-hospital transfers</a:t>
            </a:r>
          </a:p>
          <a:p>
            <a:r>
              <a:rPr lang="en-US" dirty="0"/>
              <a:t>(0) seamless continuity of care</a:t>
            </a:r>
          </a:p>
          <a:p>
            <a:r>
              <a:rPr lang="en-US" dirty="0"/>
              <a:t>(T) Hospital Stay</a:t>
            </a:r>
          </a:p>
          <a:p>
            <a:r>
              <a:rPr lang="en-US" dirty="0"/>
              <a:t> </a:t>
            </a:r>
          </a:p>
          <a:p>
            <a:endParaRPr lang="en-US" dirty="0"/>
          </a:p>
        </p:txBody>
      </p:sp>
    </p:spTree>
    <p:extLst>
      <p:ext uri="{BB962C8B-B14F-4D97-AF65-F5344CB8AC3E}">
        <p14:creationId xmlns:p14="http://schemas.microsoft.com/office/powerpoint/2010/main" val="420795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 History</a:t>
            </a:r>
          </a:p>
        </p:txBody>
      </p:sp>
      <p:sp>
        <p:nvSpPr>
          <p:cNvPr id="3" name="Content Placeholder 2"/>
          <p:cNvSpPr>
            <a:spLocks noGrp="1"/>
          </p:cNvSpPr>
          <p:nvPr>
            <p:ph idx="1"/>
          </p:nvPr>
        </p:nvSpPr>
        <p:spPr>
          <a:xfrm>
            <a:off x="317205" y="2006379"/>
            <a:ext cx="10515600" cy="4351338"/>
          </a:xfrm>
        </p:spPr>
        <p:txBody>
          <a:bodyPr/>
          <a:lstStyle/>
          <a:p>
            <a:r>
              <a:rPr lang="en-US" dirty="0"/>
              <a:t>Maryville University Library website, off-campus access provides access to multiple search engines  CINAHL Plus, MEDLINE Complete, and Academic Search Complete</a:t>
            </a:r>
          </a:p>
          <a:p>
            <a:endParaRPr lang="en-US" dirty="0"/>
          </a:p>
        </p:txBody>
      </p:sp>
    </p:spTree>
    <p:extLst>
      <p:ext uri="{BB962C8B-B14F-4D97-AF65-F5344CB8AC3E}">
        <p14:creationId xmlns:p14="http://schemas.microsoft.com/office/powerpoint/2010/main" val="3183586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 For the Study</a:t>
            </a:r>
          </a:p>
        </p:txBody>
      </p:sp>
      <p:sp>
        <p:nvSpPr>
          <p:cNvPr id="3" name="Content Placeholder 2"/>
          <p:cNvSpPr>
            <a:spLocks noGrp="1"/>
          </p:cNvSpPr>
          <p:nvPr>
            <p:ph idx="1"/>
          </p:nvPr>
        </p:nvSpPr>
        <p:spPr/>
        <p:txBody>
          <a:bodyPr/>
          <a:lstStyle/>
          <a:p>
            <a:r>
              <a:rPr lang="en-US" dirty="0"/>
              <a:t>Good nursing practice demands that we look at intra-hospital transfers and hand-off failures.  In a root analysis of over 4,000 patients, the joint commission found that over 70% of adverse effect were caused by ineffective Handoffs (O’Reilly, </a:t>
            </a:r>
            <a:r>
              <a:rPr lang="en-US" i="1" dirty="0"/>
              <a:t>37</a:t>
            </a:r>
            <a:r>
              <a:rPr lang="en-US" dirty="0"/>
              <a:t>(6), 274-AP8).  not to mention in most major teaching hospital 3,000 handoffs are the norm These numbers also suggest the need to demonstrate how handoffs failures  influence patient’s care. (Ong et al.,2011).</a:t>
            </a:r>
          </a:p>
        </p:txBody>
      </p:sp>
    </p:spTree>
    <p:extLst>
      <p:ext uri="{BB962C8B-B14F-4D97-AF65-F5344CB8AC3E}">
        <p14:creationId xmlns:p14="http://schemas.microsoft.com/office/powerpoint/2010/main" val="634125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Themes</a:t>
            </a:r>
          </a:p>
        </p:txBody>
      </p:sp>
      <p:sp>
        <p:nvSpPr>
          <p:cNvPr id="3" name="Content Placeholder 2"/>
          <p:cNvSpPr>
            <a:spLocks noGrp="1"/>
          </p:cNvSpPr>
          <p:nvPr>
            <p:ph idx="1"/>
          </p:nvPr>
        </p:nvSpPr>
        <p:spPr/>
        <p:txBody>
          <a:bodyPr/>
          <a:lstStyle/>
          <a:p>
            <a:r>
              <a:rPr lang="en-US" dirty="0">
                <a:effectLst/>
              </a:rPr>
              <a:t>Lack of </a:t>
            </a:r>
            <a:r>
              <a:rPr lang="en-US" dirty="0"/>
              <a:t>standards in handoffs compromises patient safety</a:t>
            </a:r>
          </a:p>
          <a:p>
            <a:r>
              <a:rPr lang="en-US" dirty="0">
                <a:effectLst/>
              </a:rPr>
              <a:t> lack of communication skills results in errors and compromises patient safety. </a:t>
            </a:r>
          </a:p>
          <a:p>
            <a:r>
              <a:rPr lang="en-US" dirty="0"/>
              <a:t>T</a:t>
            </a:r>
            <a:r>
              <a:rPr lang="en-US" dirty="0">
                <a:effectLst/>
              </a:rPr>
              <a:t>he effect of nursing handoff </a:t>
            </a:r>
            <a:r>
              <a:rPr lang="en-US">
                <a:effectLst/>
              </a:rPr>
              <a:t>on outcomes </a:t>
            </a:r>
            <a:endParaRPr lang="en-US" dirty="0"/>
          </a:p>
          <a:p>
            <a:pPr marL="0" indent="0">
              <a:buNone/>
            </a:pPr>
            <a:r>
              <a:rPr lang="en-US" dirty="0"/>
              <a:t>           </a:t>
            </a:r>
            <a:endParaRPr lang="en-US" dirty="0">
              <a:effectLst/>
            </a:endParaRPr>
          </a:p>
          <a:p>
            <a:pPr>
              <a:buFont typeface="Wingdings" panose="05000000000000000000" pitchFamily="2" charset="2"/>
              <a:buChar char="§"/>
            </a:pPr>
            <a:endParaRPr lang="en-US" dirty="0">
              <a:effectLst/>
            </a:endParaRPr>
          </a:p>
          <a:p>
            <a:endParaRPr lang="en-US" dirty="0"/>
          </a:p>
        </p:txBody>
      </p:sp>
    </p:spTree>
    <p:extLst>
      <p:ext uri="{BB962C8B-B14F-4D97-AF65-F5344CB8AC3E}">
        <p14:creationId xmlns:p14="http://schemas.microsoft.com/office/powerpoint/2010/main" val="6558190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1031</TotalTime>
  <Words>266</Words>
  <Application>Microsoft Office PowerPoint</Application>
  <PresentationFormat>Widescreen</PresentationFormat>
  <Paragraphs>21</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Wingdings</vt:lpstr>
      <vt:lpstr>Office Theme</vt:lpstr>
      <vt:lpstr>Introduction </vt:lpstr>
      <vt:lpstr>Introduction</vt:lpstr>
      <vt:lpstr>Search History</vt:lpstr>
      <vt:lpstr>Reason For the Study</vt:lpstr>
      <vt:lpstr>Themes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PICO(T), search history, and reason for study</dc:title>
  <dc:creator>Clerville, Joel</dc:creator>
  <cp:lastModifiedBy>Clerville, Joel</cp:lastModifiedBy>
  <cp:revision>20</cp:revision>
  <dcterms:created xsi:type="dcterms:W3CDTF">2017-04-30T19:47:02Z</dcterms:created>
  <dcterms:modified xsi:type="dcterms:W3CDTF">2017-05-01T12:58:02Z</dcterms:modified>
</cp:coreProperties>
</file>